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136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9149637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Shape 60"/>
          <p:cNvGrpSpPr/>
          <p:nvPr/>
        </p:nvGrpSpPr>
        <p:grpSpPr>
          <a:xfrm>
            <a:off x="-11" y="1000670"/>
            <a:ext cx="7314320" cy="3087224"/>
            <a:chOff x="-11" y="1378676"/>
            <a:chExt cx="7314320" cy="4116299"/>
          </a:xfrm>
        </p:grpSpPr>
        <p:sp>
          <p:nvSpPr>
            <p:cNvPr id="61" name="Shape 61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2" name="Shape 62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152400"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marL="0"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marL="0"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marL="0"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marL="0"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marL="0"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marL="0"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marL="0"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marL="0"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Shape 66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67" name="Shape 67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8" name="Shape 68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grpSp>
        <p:nvGrpSpPr>
          <p:cNvPr id="74" name="Shape 74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75" name="Shape 75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Shape 79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80" name="Shape 80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 flipH="1">
            <a:off x="8964665" y="4623760"/>
            <a:ext cx="187800" cy="5214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5" name="Shape 85"/>
          <p:cNvSpPr/>
          <p:nvPr/>
        </p:nvSpPr>
        <p:spPr>
          <a:xfrm flipH="1">
            <a:off x="3866777" y="4623760"/>
            <a:ext cx="5097900" cy="5214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866812" y="4623760"/>
            <a:ext cx="5097900" cy="521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8890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33867" y="-70"/>
            <a:ext cx="3409812" cy="2107677"/>
            <a:chOff x="0" y="1493"/>
            <a:chExt cx="3409812" cy="2810236"/>
          </a:xfrm>
        </p:grpSpPr>
        <p:cxnSp>
          <p:nvCxnSpPr>
            <p:cNvPr id="6" name="Shape 6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 indent="279400"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1pPr>
            <a:lvl2pPr marL="0" indent="279400"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2pPr>
            <a:lvl3pPr marL="0" indent="279400"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3pPr>
            <a:lvl4pPr marL="0" indent="279400"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4pPr>
            <a:lvl5pPr marL="0" indent="279400"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5pPr>
            <a:lvl6pPr marL="0" indent="279400"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6pPr>
            <a:lvl7pPr marL="0" indent="279400"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7pPr>
            <a:lvl8pPr marL="0" indent="279400"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8pPr>
            <a:lvl9pPr marL="0" indent="279400"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228600"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marL="742950" indent="-17145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 marL="11430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33" name="Shape 33"/>
          <p:cNvGrpSpPr/>
          <p:nvPr/>
        </p:nvGrpSpPr>
        <p:grpSpPr>
          <a:xfrm rot="10800000">
            <a:off x="5734187" y="3035893"/>
            <a:ext cx="3409812" cy="2107677"/>
            <a:chOff x="0" y="1493"/>
            <a:chExt cx="3409812" cy="2810236"/>
          </a:xfrm>
        </p:grpSpPr>
        <p:cxnSp>
          <p:nvCxnSpPr>
            <p:cNvPr id="34" name="Shape 34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mailto:kadrira1@msu.edu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XpaOjMXyJGk" TargetMode="External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PCW LESSON PLAN!!!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subTitle" idx="1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/>
              <a:t>11/1/13</a:t>
            </a:r>
          </a:p>
          <a:p>
            <a:endParaRPr lang="en"/>
          </a:p>
          <a:p>
            <a:pPr algn="ctr">
              <a:buNone/>
            </a:pPr>
            <a:r>
              <a:rPr lang="en"/>
              <a:t>HAPPY DAY OF THE DEAD!!!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3600"/>
              <a:t>INTRO TO REMIX PROJECT!!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95300" rtl="0">
              <a:buClr>
                <a:schemeClr val="dk2"/>
              </a:buClr>
              <a:buSzPct val="100000"/>
              <a:buFont typeface="Arial"/>
              <a:buChar char="➢"/>
            </a:pPr>
            <a:r>
              <a:rPr lang="en" sz="4200"/>
              <a:t>You will have the chance to “remix” one of your previous assignments!!!</a:t>
            </a:r>
          </a:p>
          <a:p>
            <a:endParaRPr lang="en" sz="4200"/>
          </a:p>
          <a:p>
            <a:pPr marL="457200" lvl="0" indent="-495300" rtl="0">
              <a:buClr>
                <a:schemeClr val="dk2"/>
              </a:buClr>
              <a:buSzPct val="100000"/>
              <a:buFont typeface="Arial"/>
              <a:buChar char="➢"/>
            </a:pPr>
            <a:r>
              <a:rPr lang="en" sz="4200"/>
              <a:t>THINK CREATIVELY!!!</a:t>
            </a:r>
          </a:p>
          <a:p>
            <a:endParaRPr lang="en" sz="420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1468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4000"/>
              <a:t>INTRO TO REMIX PROJECT!!!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2"/>
              </a:buClr>
              <a:buSzPct val="100000"/>
              <a:buFont typeface="Arial"/>
              <a:buChar char="➢"/>
            </a:pPr>
            <a:r>
              <a:rPr lang="en" sz="2400"/>
              <a:t>IN ORDER TO BEGIN EXPLORING AND THINKING ABOUT THIS REMIX PROJECT:</a:t>
            </a:r>
          </a:p>
          <a:p>
            <a:pPr marL="457200" lvl="0" indent="-381000" rtl="0">
              <a:buClr>
                <a:schemeClr val="dk2"/>
              </a:buClr>
              <a:buSzPct val="100000"/>
              <a:buFont typeface="Arial"/>
              <a:buChar char="➢"/>
            </a:pPr>
            <a:r>
              <a:rPr lang="en" sz="2400"/>
              <a:t>USE </a:t>
            </a:r>
            <a:r>
              <a:rPr lang="en" sz="2400" b="1"/>
              <a:t>EITHER</a:t>
            </a:r>
            <a:r>
              <a:rPr lang="en" sz="2400"/>
              <a:t> </a:t>
            </a:r>
            <a:r>
              <a:rPr lang="en" sz="2400" i="1"/>
              <a:t>storyboardthat.com </a:t>
            </a:r>
            <a:r>
              <a:rPr lang="en" sz="2400"/>
              <a:t>or </a:t>
            </a:r>
            <a:r>
              <a:rPr lang="en" sz="2400" i="1"/>
              <a:t>photopeach.com </a:t>
            </a:r>
          </a:p>
          <a:p>
            <a:pPr marL="457200" lvl="0" indent="-381000" rtl="0">
              <a:buClr>
                <a:schemeClr val="dk2"/>
              </a:buClr>
              <a:buSzPct val="100000"/>
              <a:buFont typeface="Arial"/>
              <a:buChar char="➢"/>
            </a:pPr>
            <a:r>
              <a:rPr lang="en" sz="2400"/>
              <a:t>Illustrate your culture shock experience through storyboarding, or illustrate it through PhotoPeach.</a:t>
            </a:r>
          </a:p>
          <a:p>
            <a:pPr marL="457200" lvl="0" indent="-381000">
              <a:buClr>
                <a:schemeClr val="dk2"/>
              </a:buClr>
              <a:buSzPct val="100000"/>
              <a:buFont typeface="Arial"/>
              <a:buChar char="➢"/>
            </a:pPr>
            <a:r>
              <a:rPr lang="en" sz="2400" b="1"/>
              <a:t>-OR- </a:t>
            </a:r>
            <a:r>
              <a:rPr lang="en" sz="2400"/>
              <a:t>illustrate your argument from assignment #3 through storyboarding, or illustrate it through photos using PhotoPeach.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3600"/>
              <a:t>IF YOU’D LIKE TO CONTACT MS. KADRI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Arial"/>
              <a:buChar char="➢"/>
            </a:pPr>
            <a:r>
              <a:rPr lang="en" sz="3000"/>
              <a:t>MY EMAIL IS: </a:t>
            </a:r>
            <a:r>
              <a:rPr lang="en" sz="3000" u="sng">
                <a:solidFill>
                  <a:schemeClr val="hlink"/>
                </a:solidFill>
                <a:hlinkClick r:id="rId3"/>
              </a:rPr>
              <a:t>kadrira1@msu.edu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Arial"/>
              <a:buChar char="➢"/>
            </a:pPr>
            <a:r>
              <a:rPr lang="en" sz="3000"/>
              <a:t>Feel free to contact me with ANY questions!!</a:t>
            </a:r>
          </a:p>
          <a:p>
            <a:endParaRPr lang="en" sz="3000"/>
          </a:p>
          <a:p>
            <a:pPr marL="457200" lvl="0" indent="-419100" rtl="0">
              <a:buClr>
                <a:schemeClr val="dk2"/>
              </a:buClr>
              <a:buSzPct val="100000"/>
              <a:buFont typeface="Arial"/>
              <a:buChar char="➢"/>
            </a:pPr>
            <a:r>
              <a:rPr lang="en" sz="3000"/>
              <a:t>Please put either PCW or WRA in the subject title of your email so that I know to look at it!</a:t>
            </a:r>
          </a:p>
          <a:p>
            <a:endParaRPr lang="en" sz="3000"/>
          </a:p>
          <a:p>
            <a:endParaRPr lang="en" sz="300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Works Cited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rtl="0">
              <a:lnSpc>
                <a:spcPct val="200000"/>
              </a:lnSpc>
              <a:buClr>
                <a:schemeClr val="dk1"/>
              </a:buClr>
              <a:buSzPct val="122222"/>
              <a:buFont typeface="Arial"/>
              <a:buNone/>
            </a:pPr>
            <a:r>
              <a:rPr lang="en" sz="900">
                <a:latin typeface="Times New Roman"/>
                <a:ea typeface="Times New Roman"/>
                <a:cs typeface="Times New Roman"/>
                <a:sym typeface="Times New Roman"/>
              </a:rPr>
              <a:t>Colberg, Jörg M. "Looking at Dorothea Lange’s Migrant Mother." </a:t>
            </a:r>
            <a:r>
              <a:rPr lang="en" sz="900" i="1">
                <a:latin typeface="Times New Roman"/>
                <a:ea typeface="Times New Roman"/>
                <a:cs typeface="Times New Roman"/>
                <a:sym typeface="Times New Roman"/>
              </a:rPr>
              <a:t>CPHMANG</a:t>
            </a:r>
            <a:r>
              <a:rPr lang="en" sz="900">
                <a:latin typeface="Times New Roman"/>
                <a:ea typeface="Times New Roman"/>
                <a:cs typeface="Times New Roman"/>
                <a:sym typeface="Times New Roman"/>
              </a:rPr>
              <a:t>. CPHMANG, 2013. Web. 31 Oct. 2013.</a:t>
            </a:r>
          </a:p>
          <a:p>
            <a:pPr marL="457200" lvl="0" rtl="0">
              <a:lnSpc>
                <a:spcPct val="200000"/>
              </a:lnSpc>
              <a:buClr>
                <a:schemeClr val="dk1"/>
              </a:buClr>
              <a:buSzPct val="122222"/>
              <a:buFont typeface="Arial"/>
              <a:buNone/>
            </a:pPr>
            <a:r>
              <a:rPr lang="en" sz="900">
                <a:latin typeface="Times New Roman"/>
                <a:ea typeface="Times New Roman"/>
                <a:cs typeface="Times New Roman"/>
                <a:sym typeface="Times New Roman"/>
              </a:rPr>
              <a:t>"Dove Real Beauty Sketches." </a:t>
            </a:r>
            <a:r>
              <a:rPr lang="en" sz="900" i="1">
                <a:latin typeface="Times New Roman"/>
                <a:ea typeface="Times New Roman"/>
                <a:cs typeface="Times New Roman"/>
                <a:sym typeface="Times New Roman"/>
              </a:rPr>
              <a:t>YouTube</a:t>
            </a:r>
            <a:r>
              <a:rPr lang="en" sz="900">
                <a:latin typeface="Times New Roman"/>
                <a:ea typeface="Times New Roman"/>
                <a:cs typeface="Times New Roman"/>
                <a:sym typeface="Times New Roman"/>
              </a:rPr>
              <a:t>. YouTube, 14 Apr. 2013. Web. 31 Oct. 2013.</a:t>
            </a:r>
          </a:p>
          <a:p>
            <a:pPr marL="457200" lvl="0" rtl="0">
              <a:lnSpc>
                <a:spcPct val="200000"/>
              </a:lnSpc>
              <a:buNone/>
            </a:pPr>
            <a:r>
              <a:rPr lang="en" sz="900">
                <a:latin typeface="Times New Roman"/>
                <a:ea typeface="Times New Roman"/>
                <a:cs typeface="Times New Roman"/>
                <a:sym typeface="Times New Roman"/>
              </a:rPr>
              <a:t>"Florence Owens Thompson." </a:t>
            </a:r>
            <a:r>
              <a:rPr lang="en" sz="900" i="1">
                <a:latin typeface="Times New Roman"/>
                <a:ea typeface="Times New Roman"/>
                <a:cs typeface="Times New Roman"/>
                <a:sym typeface="Times New Roman"/>
              </a:rPr>
              <a:t>Wikipedia</a:t>
            </a:r>
            <a:r>
              <a:rPr lang="en" sz="900">
                <a:latin typeface="Times New Roman"/>
                <a:ea typeface="Times New Roman"/>
                <a:cs typeface="Times New Roman"/>
                <a:sym typeface="Times New Roman"/>
              </a:rPr>
              <a:t>. Wikimedia Foundation, 10 Nov. 2013. Web. 31 Oct. 2013.</a:t>
            </a:r>
          </a:p>
          <a:p>
            <a:pPr marL="457200" lvl="0" rtl="0">
              <a:lnSpc>
                <a:spcPct val="200000"/>
              </a:lnSpc>
              <a:buClr>
                <a:schemeClr val="dk1"/>
              </a:buClr>
              <a:buSzPct val="122222"/>
              <a:buFont typeface="Arial"/>
              <a:buNone/>
            </a:pPr>
            <a:r>
              <a:rPr lang="en" sz="900">
                <a:latin typeface="Times New Roman"/>
                <a:ea typeface="Times New Roman"/>
                <a:cs typeface="Times New Roman"/>
                <a:sym typeface="Times New Roman"/>
              </a:rPr>
              <a:t>Guiterrez, Thelma, and Wayne Drash. "Girl from Iconic Great Depression Photo: 'We Were Ashamed'" </a:t>
            </a:r>
            <a:r>
              <a:rPr lang="en" sz="900" i="1">
                <a:latin typeface="Times New Roman"/>
                <a:ea typeface="Times New Roman"/>
                <a:cs typeface="Times New Roman"/>
                <a:sym typeface="Times New Roman"/>
              </a:rPr>
              <a:t>CNN</a:t>
            </a:r>
            <a:r>
              <a:rPr lang="en" sz="900">
                <a:latin typeface="Times New Roman"/>
                <a:ea typeface="Times New Roman"/>
                <a:cs typeface="Times New Roman"/>
                <a:sym typeface="Times New Roman"/>
              </a:rPr>
              <a:t>. Cable News Network, 3 Dec. 2008. Web. 31 Oct. 2013.</a:t>
            </a:r>
          </a:p>
          <a:p>
            <a:pPr marL="457200" lvl="0" rtl="0">
              <a:lnSpc>
                <a:spcPct val="200000"/>
              </a:lnSpc>
              <a:buNone/>
            </a:pPr>
            <a:r>
              <a:rPr lang="en" sz="900">
                <a:latin typeface="Times New Roman"/>
                <a:ea typeface="Times New Roman"/>
                <a:cs typeface="Times New Roman"/>
                <a:sym typeface="Times New Roman"/>
              </a:rPr>
              <a:t>Hariman, Robert, and John Louis Lucaites. "No Caption Needed." </a:t>
            </a:r>
            <a:r>
              <a:rPr lang="en" sz="900" i="1">
                <a:latin typeface="Times New Roman"/>
                <a:ea typeface="Times New Roman"/>
                <a:cs typeface="Times New Roman"/>
                <a:sym typeface="Times New Roman"/>
              </a:rPr>
              <a:t>Migrant Mother</a:t>
            </a:r>
            <a:r>
              <a:rPr lang="en" sz="900">
                <a:latin typeface="Times New Roman"/>
                <a:ea typeface="Times New Roman"/>
                <a:cs typeface="Times New Roman"/>
                <a:sym typeface="Times New Roman"/>
              </a:rPr>
              <a:t>. University of Chicago Press, 2007. Web. 31 Oct. 2013.</a:t>
            </a:r>
          </a:p>
          <a:p>
            <a:pPr marL="457200" lvl="0" rtl="0">
              <a:lnSpc>
                <a:spcPct val="200000"/>
              </a:lnSpc>
              <a:buClr>
                <a:schemeClr val="dk1"/>
              </a:buClr>
              <a:buSzPct val="122222"/>
              <a:buFont typeface="Arial"/>
              <a:buNone/>
            </a:pPr>
            <a:r>
              <a:rPr lang="en" sz="900">
                <a:latin typeface="Times New Roman"/>
                <a:ea typeface="Times New Roman"/>
                <a:cs typeface="Times New Roman"/>
                <a:sym typeface="Times New Roman"/>
              </a:rPr>
              <a:t>McCormack, David. "'I Never Lost Hope': Startling Interview Unearthed with Woman behind Iconic Great Depression Image Talking Just Five Years before Her Death in 1983." </a:t>
            </a:r>
            <a:r>
              <a:rPr lang="en" sz="900" i="1">
                <a:latin typeface="Times New Roman"/>
                <a:ea typeface="Times New Roman"/>
                <a:cs typeface="Times New Roman"/>
                <a:sym typeface="Times New Roman"/>
              </a:rPr>
              <a:t>Mail Online</a:t>
            </a:r>
            <a:r>
              <a:rPr lang="en" sz="900">
                <a:latin typeface="Times New Roman"/>
                <a:ea typeface="Times New Roman"/>
                <a:cs typeface="Times New Roman"/>
                <a:sym typeface="Times New Roman"/>
              </a:rPr>
              <a:t>. Associated Newspaper Ltd., 9 Mar. 2013. Web. 31 Oct. 2013.</a:t>
            </a:r>
          </a:p>
          <a:p>
            <a:pPr marL="457200" lvl="0" rtl="0">
              <a:lnSpc>
                <a:spcPct val="200000"/>
              </a:lnSpc>
              <a:buClr>
                <a:schemeClr val="dk1"/>
              </a:buClr>
              <a:buSzPct val="122222"/>
              <a:buFont typeface="Arial"/>
              <a:buNone/>
            </a:pPr>
            <a:r>
              <a:rPr lang="en" sz="900">
                <a:latin typeface="Times New Roman"/>
                <a:ea typeface="Times New Roman"/>
                <a:cs typeface="Times New Roman"/>
                <a:sym typeface="Times New Roman"/>
              </a:rPr>
              <a:t>Nash, Meredith. "A Brand for Social Change? The Myth of Dove’s ‘real Beauty’." </a:t>
            </a:r>
            <a:r>
              <a:rPr lang="en" sz="900" i="1">
                <a:latin typeface="Times New Roman"/>
                <a:ea typeface="Times New Roman"/>
                <a:cs typeface="Times New Roman"/>
                <a:sym typeface="Times New Roman"/>
              </a:rPr>
              <a:t>The Conversation</a:t>
            </a:r>
            <a:r>
              <a:rPr lang="en" sz="900">
                <a:latin typeface="Times New Roman"/>
                <a:ea typeface="Times New Roman"/>
                <a:cs typeface="Times New Roman"/>
                <a:sym typeface="Times New Roman"/>
              </a:rPr>
              <a:t>. The Conversation Trust, 9 July 2013. Web. 31 Oct. 2013.</a:t>
            </a:r>
          </a:p>
          <a:p>
            <a:pPr marL="457200" lvl="0" rtl="0">
              <a:lnSpc>
                <a:spcPct val="200000"/>
              </a:lnSpc>
              <a:buClr>
                <a:schemeClr val="dk1"/>
              </a:buClr>
              <a:buSzPct val="122222"/>
              <a:buFont typeface="Arial"/>
              <a:buNone/>
            </a:pPr>
            <a:r>
              <a:rPr lang="en" sz="900">
                <a:latin typeface="Times New Roman"/>
                <a:ea typeface="Times New Roman"/>
                <a:cs typeface="Times New Roman"/>
                <a:sym typeface="Times New Roman"/>
              </a:rPr>
              <a:t>Schoettler, Carl. "A True Picture Of Hard Times." </a:t>
            </a:r>
            <a:r>
              <a:rPr lang="en" sz="900" i="1">
                <a:latin typeface="Times New Roman"/>
                <a:ea typeface="Times New Roman"/>
                <a:cs typeface="Times New Roman"/>
                <a:sym typeface="Times New Roman"/>
              </a:rPr>
              <a:t>Daily Press</a:t>
            </a:r>
            <a:r>
              <a:rPr lang="en" sz="900">
                <a:latin typeface="Times New Roman"/>
                <a:ea typeface="Times New Roman"/>
                <a:cs typeface="Times New Roman"/>
                <a:sym typeface="Times New Roman"/>
              </a:rPr>
              <a:t>. The Daily Press, 12 Nov. 2002. Web. 31 Oct. 2013.</a:t>
            </a:r>
          </a:p>
          <a:p>
            <a:pPr marL="457200" lvl="0" rtl="0">
              <a:lnSpc>
                <a:spcPct val="200000"/>
              </a:lnSpc>
              <a:buClr>
                <a:schemeClr val="dk1"/>
              </a:buClr>
              <a:buSzPct val="122222"/>
              <a:buFont typeface="Arial"/>
              <a:buNone/>
            </a:pPr>
            <a:r>
              <a:rPr lang="en" sz="900">
                <a:latin typeface="Times New Roman"/>
                <a:ea typeface="Times New Roman"/>
                <a:cs typeface="Times New Roman"/>
                <a:sym typeface="Times New Roman"/>
              </a:rPr>
              <a:t>Sehiralti, Zeynep. "The Real Migrant Mother: The Alteration of Reality in the Photographs of Dorothea Lange." </a:t>
            </a:r>
            <a:r>
              <a:rPr lang="en" sz="900" i="1">
                <a:latin typeface="Times New Roman"/>
                <a:ea typeface="Times New Roman"/>
                <a:cs typeface="Times New Roman"/>
                <a:sym typeface="Times New Roman"/>
              </a:rPr>
              <a:t>Yahoo Contributor Network</a:t>
            </a:r>
            <a:r>
              <a:rPr lang="en" sz="900">
                <a:latin typeface="Times New Roman"/>
                <a:ea typeface="Times New Roman"/>
                <a:cs typeface="Times New Roman"/>
                <a:sym typeface="Times New Roman"/>
              </a:rPr>
              <a:t>. N.p., 28 Nov. 2008. Web. 31 Oct. 2013.</a:t>
            </a:r>
          </a:p>
          <a:p>
            <a:endParaRPr lang="en" sz="9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658675" y="8925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buNone/>
            </a:pPr>
            <a:r>
              <a:rPr lang="en" sz="3400"/>
              <a:t>“MIGRANT MOTHER”</a:t>
            </a:r>
          </a:p>
          <a:p>
            <a:pPr algn="ctr">
              <a:buNone/>
            </a:pPr>
            <a:r>
              <a:rPr lang="en" sz="3400"/>
              <a:t>REVISITED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97" name="Shape 97"/>
          <p:cNvSpPr/>
          <p:nvPr/>
        </p:nvSpPr>
        <p:spPr>
          <a:xfrm>
            <a:off x="2027150" y="1318150"/>
            <a:ext cx="4071650" cy="355102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101099"/>
            <a:ext cx="7371600" cy="1107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3000"/>
              <a:t>SPOILER ALERT: THIS PHOTO WAS</a:t>
            </a:r>
            <a:r>
              <a:rPr lang="en" sz="3400"/>
              <a:t> </a:t>
            </a:r>
            <a:r>
              <a:rPr lang="en" sz="4000" b="1"/>
              <a:t>STAGED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2"/>
              </a:buClr>
              <a:buSzPct val="100000"/>
              <a:buFont typeface="Arial"/>
              <a:buChar char="➢"/>
            </a:pPr>
            <a:r>
              <a:rPr lang="en" sz="2400"/>
              <a:t>What aspects of this photo do you think might have been staged?</a:t>
            </a:r>
          </a:p>
          <a:p>
            <a:endParaRPr lang="en" sz="2400"/>
          </a:p>
          <a:p>
            <a:pPr marL="457200" lvl="0" indent="-381000" rtl="0">
              <a:buClr>
                <a:schemeClr val="dk2"/>
              </a:buClr>
              <a:buSzPct val="100000"/>
              <a:buFont typeface="Arial"/>
              <a:buChar char="➢"/>
            </a:pPr>
            <a:r>
              <a:rPr lang="en" sz="2400"/>
              <a:t>What might the photographer, Dorothea Lange, have manipulated in this photo?</a:t>
            </a:r>
          </a:p>
          <a:p>
            <a:endParaRPr lang="en" sz="2400"/>
          </a:p>
          <a:p>
            <a:pPr marL="457200" lvl="0" indent="-381000" rtl="0">
              <a:buClr>
                <a:schemeClr val="dk2"/>
              </a:buClr>
              <a:buSzPct val="100000"/>
              <a:buFont typeface="Arial"/>
              <a:buChar char="➢"/>
            </a:pPr>
            <a:r>
              <a:rPr lang="en" sz="2400"/>
              <a:t>What kind of message did she hope to convey, and how might staging and/or altering certain parts of the image have accomplished that?</a:t>
            </a:r>
          </a:p>
          <a:p>
            <a:endParaRPr lang="en" sz="240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3400"/>
              <a:t>STAGED ASPECTS OF THE PHOTO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
</a:t>
            </a:r>
          </a:p>
          <a:p>
            <a:endParaRPr lang="en"/>
          </a:p>
          <a:p>
            <a:endParaRPr lang="en"/>
          </a:p>
          <a:p>
            <a:endParaRPr lang="en"/>
          </a:p>
          <a:p>
            <a:endParaRPr lang="en"/>
          </a:p>
          <a:p>
            <a:endParaRPr lang="en"/>
          </a:p>
          <a:p>
            <a:endParaRPr lang="en"/>
          </a:p>
          <a:p>
            <a:endParaRPr lang="en"/>
          </a:p>
          <a:p>
            <a:endParaRPr lang="en"/>
          </a:p>
          <a:p>
            <a:endParaRPr lang="en"/>
          </a:p>
          <a:p>
            <a:endParaRPr lang="en"/>
          </a:p>
          <a:p>
            <a:pPr algn="ctr">
              <a:buNone/>
            </a:pPr>
            <a:r>
              <a:rPr lang="en" sz="2000"/>
              <a:t>PHOTOSHOPPED THUMB!</a:t>
            </a:r>
          </a:p>
        </p:txBody>
      </p:sp>
      <p:sp>
        <p:nvSpPr>
          <p:cNvPr id="110" name="Shape 110"/>
          <p:cNvSpPr/>
          <p:nvPr/>
        </p:nvSpPr>
        <p:spPr>
          <a:xfrm>
            <a:off x="1980325" y="1335450"/>
            <a:ext cx="4502625" cy="3294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3400"/>
              <a:t>STAGED ASPECTS OF THE PHOTO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2"/>
              </a:buClr>
              <a:buSzPct val="100000"/>
              <a:buFont typeface="Arial"/>
              <a:buChar char="➢"/>
            </a:pPr>
            <a:r>
              <a:rPr lang="en" sz="2400"/>
              <a:t>THE TWO BOYS IN THE PHOTO = POSED</a:t>
            </a:r>
          </a:p>
          <a:p>
            <a:endParaRPr lang="en" sz="2400"/>
          </a:p>
          <a:p>
            <a:pPr marL="457200" lvl="0" indent="-381000" rtl="0">
              <a:buClr>
                <a:schemeClr val="dk2"/>
              </a:buClr>
              <a:buSzPct val="100000"/>
              <a:buFont typeface="Arial"/>
              <a:buChar char="➢"/>
            </a:pPr>
            <a:r>
              <a:rPr lang="en" sz="2400"/>
              <a:t>ORIGINAL SUB-HEADING: “Destitute pea pickers in California. Mother of seven children. Age thirty-two. Nipomo, California.”</a:t>
            </a:r>
          </a:p>
          <a:p>
            <a:endParaRPr lang="en" sz="2400"/>
          </a:p>
          <a:p>
            <a:pPr marL="457200" lvl="0" indent="-381000" rtl="0">
              <a:buClr>
                <a:schemeClr val="dk2"/>
              </a:buClr>
              <a:buSzPct val="100000"/>
              <a:buFont typeface="Arial"/>
              <a:buChar char="➢"/>
            </a:pPr>
            <a:r>
              <a:rPr lang="en" sz="2400"/>
              <a:t>BUT FLORENCE OWENS THOMPSON WAS NOT A PEA-PICKER AT ALL!!!</a:t>
            </a:r>
          </a:p>
          <a:p>
            <a:endParaRPr lang="en" sz="2400"/>
          </a:p>
          <a:p>
            <a:endParaRPr lang="en" sz="2400"/>
          </a:p>
          <a:p>
            <a:endParaRPr lang="en" sz="240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THE REALITY...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buClr>
                <a:schemeClr val="dk2"/>
              </a:buClr>
              <a:buSzPct val="100000"/>
              <a:buFont typeface="Arial"/>
              <a:buChar char="➢"/>
            </a:pPr>
            <a:r>
              <a:rPr lang="en" sz="1600"/>
              <a:t>Florence Owens Thompson, the woman in the photo, did not actually live on the pea-picking farm at all.</a:t>
            </a:r>
          </a:p>
          <a:p>
            <a:endParaRPr lang="en" sz="1600"/>
          </a:p>
          <a:p>
            <a:pPr marL="457200" lvl="0" indent="-330200" rtl="0">
              <a:buClr>
                <a:schemeClr val="dk2"/>
              </a:buClr>
              <a:buSzPct val="100000"/>
              <a:buFont typeface="Arial"/>
              <a:buChar char="➢"/>
            </a:pPr>
            <a:r>
              <a:rPr lang="en" sz="1600"/>
              <a:t>She was simply waiting for her husband, who had gone into town in order to fix his car (more specifically, his car timing chain) (Schoettler 1). </a:t>
            </a:r>
          </a:p>
          <a:p>
            <a:endParaRPr lang="en" sz="1600"/>
          </a:p>
          <a:p>
            <a:pPr marL="457200" lvl="0" indent="-330200" rtl="0">
              <a:buClr>
                <a:schemeClr val="dk2"/>
              </a:buClr>
              <a:buSzPct val="100000"/>
              <a:buFont typeface="Arial"/>
              <a:buChar char="➢"/>
            </a:pPr>
            <a:r>
              <a:rPr lang="en" sz="1600"/>
              <a:t>She was also a Cherokee Indian, rather than a Euro-American “migrant mother” that she was perpetuated to be.</a:t>
            </a:r>
          </a:p>
          <a:p>
            <a:endParaRPr lang="en" sz="1600"/>
          </a:p>
          <a:p>
            <a:pPr marL="457200" lvl="0" indent="-330200" rtl="0">
              <a:buClr>
                <a:schemeClr val="dk2"/>
              </a:buClr>
              <a:buSzPct val="100000"/>
              <a:buFont typeface="Arial"/>
              <a:buChar char="➢"/>
            </a:pPr>
            <a:r>
              <a:rPr lang="en" sz="1600"/>
              <a:t>“‘'</a:t>
            </a:r>
            <a:r>
              <a:rPr lang="en" sz="1600" b="1"/>
              <a:t>I wish she [Lange] hadn't taken my picture.</a:t>
            </a:r>
            <a:r>
              <a:rPr lang="en" sz="1600"/>
              <a:t> I can't get a penny out of it. She didn't ask my name. She said she wouldn't sell the pictures. She said she'd send me a copy. She never did’” (McCormack 1). </a:t>
            </a:r>
          </a:p>
          <a:p>
            <a:endParaRPr lang="en" sz="1600"/>
          </a:p>
          <a:p>
            <a:pPr marL="457200" lvl="0" indent="-330200">
              <a:buClr>
                <a:schemeClr val="dk2"/>
              </a:buClr>
              <a:buSzPct val="100000"/>
              <a:buFont typeface="Arial"/>
              <a:buChar char="➢"/>
            </a:pPr>
            <a:r>
              <a:rPr lang="en" sz="1600"/>
              <a:t>“‘There was no food,’ she says. ‘We were ashamed of it. We didn't want no one to know who we were’” (Gutierrez&amp; Drash 1).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SO...WHY “STAGE” IT?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buClr>
                <a:schemeClr val="dk2"/>
              </a:buClr>
              <a:buSzPct val="100000"/>
              <a:buFont typeface="Arial"/>
              <a:buChar char="➢"/>
            </a:pPr>
            <a:r>
              <a:rPr lang="en" sz="2800" b="1"/>
              <a:t>FOR POLITICAL REASONS…</a:t>
            </a:r>
          </a:p>
          <a:p>
            <a:endParaRPr lang="en" sz="2800" b="1"/>
          </a:p>
          <a:p>
            <a:endParaRPr lang="en" sz="2800" b="1"/>
          </a:p>
          <a:p>
            <a:pPr marL="457200" lvl="0" indent="-406400">
              <a:buClr>
                <a:schemeClr val="dk2"/>
              </a:buClr>
              <a:buSzPct val="100000"/>
              <a:buFont typeface="Arial"/>
              <a:buChar char="➢"/>
            </a:pPr>
            <a:r>
              <a:rPr lang="en" sz="2800"/>
              <a:t>“Within days, the federal government shipped 20,000 pounds of food to the pea-picker camp. </a:t>
            </a:r>
            <a:r>
              <a:rPr lang="en" sz="2800" b="1"/>
              <a:t>But by the time the food arrived Thompson and her family had moved on</a:t>
            </a:r>
            <a:r>
              <a:rPr lang="en" sz="2800"/>
              <a:t>” (Schoettler 2, emphasis added).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3300"/>
              <a:t>ANALYZING MASS MEDIA TODAY…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135" name="Shape 135">
            <a:hlinkClick r:id="rId3"/>
          </p:cNvPr>
          <p:cNvSpPr/>
          <p:nvPr/>
        </p:nvSpPr>
        <p:spPr>
          <a:xfrm>
            <a:off x="2126925" y="1431987"/>
            <a:ext cx="4434124" cy="332337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3000"/>
              <a:t>CRITICALLY THINKING ABOUT DOVE’S ADVERTISEMENT...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9250" rtl="0">
              <a:buClr>
                <a:schemeClr val="dk2"/>
              </a:buClr>
              <a:buSzPct val="100000"/>
              <a:buFont typeface="Arial"/>
              <a:buChar char="➢"/>
            </a:pPr>
            <a:r>
              <a:rPr lang="en" sz="1900"/>
              <a:t>Who is producing this commercial? Are they a reliable, “objective” source? </a:t>
            </a:r>
          </a:p>
          <a:p>
            <a:endParaRPr lang="en" sz="1900"/>
          </a:p>
          <a:p>
            <a:pPr marL="457200" lvl="0" indent="-349250" rtl="0">
              <a:buClr>
                <a:schemeClr val="dk2"/>
              </a:buClr>
              <a:buSzPct val="100000"/>
              <a:buFont typeface="Arial"/>
              <a:buChar char="➢"/>
            </a:pPr>
            <a:r>
              <a:rPr lang="en" sz="1900"/>
              <a:t>What preconceived notions/ideas might we have about Dove and their “Real Beauty” Campaign?</a:t>
            </a:r>
          </a:p>
          <a:p>
            <a:endParaRPr lang="en" sz="1900"/>
          </a:p>
          <a:p>
            <a:pPr marL="457200" lvl="0" indent="-349250" rtl="0">
              <a:buClr>
                <a:schemeClr val="dk2"/>
              </a:buClr>
              <a:buSzPct val="100000"/>
              <a:buFont typeface="Arial"/>
              <a:buChar char="➢"/>
            </a:pPr>
            <a:r>
              <a:rPr lang="en" sz="1900"/>
              <a:t>What messages are being sent through this video?</a:t>
            </a:r>
          </a:p>
          <a:p>
            <a:endParaRPr lang="en" sz="1900"/>
          </a:p>
          <a:p>
            <a:pPr marL="457200" lvl="0" indent="-349250" rtl="0">
              <a:buClr>
                <a:schemeClr val="dk2"/>
              </a:buClr>
              <a:buSzPct val="100000"/>
              <a:buFont typeface="Arial"/>
              <a:buChar char="➢"/>
            </a:pPr>
            <a:r>
              <a:rPr lang="en" sz="1900"/>
              <a:t>Who is their intended audience?</a:t>
            </a:r>
          </a:p>
          <a:p>
            <a:endParaRPr lang="en" sz="1900"/>
          </a:p>
          <a:p>
            <a:pPr marL="457200" lvl="0" indent="-349250" rtl="0">
              <a:buClr>
                <a:schemeClr val="dk2"/>
              </a:buClr>
              <a:buSzPct val="100000"/>
              <a:buFont typeface="Arial"/>
              <a:buChar char="➢"/>
            </a:pPr>
            <a:r>
              <a:rPr lang="en" sz="1900"/>
              <a:t>What emotions are they trying to provoke?</a:t>
            </a:r>
          </a:p>
          <a:p>
            <a:endParaRPr lang="en" sz="1900"/>
          </a:p>
          <a:p>
            <a:pPr marL="457200" lvl="0" indent="-349250" rtl="0">
              <a:buClr>
                <a:schemeClr val="dk2"/>
              </a:buClr>
              <a:buSzPct val="100000"/>
              <a:buFont typeface="Arial"/>
              <a:buChar char="➢"/>
            </a:pPr>
            <a:r>
              <a:rPr lang="en" sz="1900"/>
              <a:t>What products AS WELL AS ideas are they trying to “sell?”</a:t>
            </a:r>
          </a:p>
          <a:p>
            <a:endParaRPr lang="en" sz="190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838</Words>
  <Application>Microsoft Macintosh PowerPoint</Application>
  <PresentationFormat>On-screen Show (16:9)</PresentationFormat>
  <Paragraphs>84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lesson-plan</vt:lpstr>
      <vt:lpstr>PCW LESSON PLAN!!!</vt:lpstr>
      <vt:lpstr>“MIGRANT MOTHER” REVISITED</vt:lpstr>
      <vt:lpstr>SPOILER ALERT: THIS PHOTO WAS STAGED</vt:lpstr>
      <vt:lpstr>STAGED ASPECTS OF THE PHOTO</vt:lpstr>
      <vt:lpstr>STAGED ASPECTS OF THE PHOTO</vt:lpstr>
      <vt:lpstr>THE REALITY...</vt:lpstr>
      <vt:lpstr>SO...WHY “STAGE” IT?</vt:lpstr>
      <vt:lpstr>ANALYZING MASS MEDIA TODAY…</vt:lpstr>
      <vt:lpstr>CRITICALLY THINKING ABOUT DOVE’S ADVERTISEMENT...</vt:lpstr>
      <vt:lpstr>INTRO TO REMIX PROJECT!!</vt:lpstr>
      <vt:lpstr>INTRO TO REMIX PROJECT!!!</vt:lpstr>
      <vt:lpstr>IF YOU’D LIKE TO CONTACT MS. KADRI</vt:lpstr>
      <vt:lpstr>Works Cited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PCW LESSON PLAN!!!</dc:title>
  <cp:lastModifiedBy>Laura</cp:lastModifiedBy>
  <cp:revision>1</cp:revision>
  <dcterms:modified xsi:type="dcterms:W3CDTF">2013-12-05T04:10:59Z</dcterms:modified>
</cp:coreProperties>
</file>