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02549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97075" y="1461141"/>
            <a:ext cx="6400799" cy="1470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>
              <a:buSzPct val="100000"/>
              <a:defRPr sz="4800" b="1"/>
            </a:lvl1pPr>
            <a:lvl2pPr indent="304800">
              <a:buSzPct val="100000"/>
              <a:defRPr sz="4800" b="1"/>
            </a:lvl2pPr>
            <a:lvl3pPr indent="304800">
              <a:buSzPct val="100000"/>
              <a:defRPr sz="4800" b="1"/>
            </a:lvl3pPr>
            <a:lvl4pPr indent="304800">
              <a:buSzPct val="100000"/>
              <a:defRPr sz="4800" b="1"/>
            </a:lvl4pPr>
            <a:lvl5pPr indent="304800">
              <a:buSzPct val="100000"/>
              <a:defRPr sz="4800" b="1"/>
            </a:lvl5pPr>
            <a:lvl6pPr indent="304800">
              <a:buSzPct val="100000"/>
              <a:defRPr sz="4800" b="1"/>
            </a:lvl6pPr>
            <a:lvl7pPr indent="304800">
              <a:buSzPct val="100000"/>
              <a:defRPr sz="4800" b="1"/>
            </a:lvl7pPr>
            <a:lvl8pPr indent="304800">
              <a:buSzPct val="100000"/>
              <a:defRPr sz="4800" b="1"/>
            </a:lvl8pPr>
            <a:lvl9pPr indent="304800"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97075" y="3002402"/>
            <a:ext cx="6400799" cy="1162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 marL="0" indent="20320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 marL="0" indent="20320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 marL="0" indent="20320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 marL="0" indent="20320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 marL="0" indent="20320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 marL="0" indent="20320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 marL="0" indent="20320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 marL="0" indent="20320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3175" y="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2555875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74307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52400" y="174307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430212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486150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984250" y="3486150"/>
            <a:ext cx="1322387" cy="815975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84250" y="60452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52324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820863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175" y="8128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52400" y="2555875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984250" y="4302125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820863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8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8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574800" y="4427537"/>
            <a:ext cx="5486399" cy="68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14300" algn="ctr"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marL="0" indent="22860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marL="0" indent="22860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marL="0" indent="22860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marL="0" indent="22860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marL="0" indent="22860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marL="0" indent="22860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marL="0" indent="22860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marL="0" indent="22860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39700"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 marL="742950" indent="-107950"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marL="1600200" indent="-1016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 marL="2057400" indent="-1016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 marL="2514600" indent="-1016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 marL="2971800" indent="-1016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 marL="3429000" indent="-1016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 marL="3886200" indent="-1016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6000" dirty="0">
                <a:latin typeface="Avenir Black Oblique"/>
                <a:ea typeface="Comic Sans MS"/>
                <a:cs typeface="Avenir Black Oblique"/>
                <a:sym typeface="Comic Sans MS"/>
              </a:rPr>
              <a:t>LA FRANCOPHONIE: EXPLOREZ ET PRÉSENTER UN PAYS FRANCOPHONE!!!</a:t>
            </a:r>
          </a:p>
          <a:p>
            <a:endParaRPr lang="en" sz="6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6000" dirty="0">
                <a:latin typeface="Avenir Black Oblique"/>
                <a:ea typeface="Comic Sans MS"/>
                <a:cs typeface="Avenir Black Oblique"/>
                <a:sym typeface="Comic Sans MS"/>
              </a:rPr>
              <a:t>LE JEU DU JOUR:</a:t>
            </a:r>
            <a:r>
              <a:rPr lang="en" sz="6000" dirty="0">
                <a:latin typeface="Avenir Black Oblique"/>
                <a:ea typeface="Special Elite"/>
                <a:cs typeface="Avenir Black Oblique"/>
                <a:sym typeface="Special Elite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200" dirty="0">
                <a:latin typeface="Avenir Black Oblique"/>
                <a:ea typeface="Comic Sans MS"/>
                <a:cs typeface="Avenir Black Oblique"/>
                <a:sym typeface="Comic Sans MS"/>
              </a:rPr>
              <a:t>QU’EST-CE QUE C’EST &lt;&lt;LA FRANCOPHONIE&gt;&gt;????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400" dirty="0">
                <a:latin typeface="Avenir Black Oblique"/>
                <a:ea typeface="Comic Sans MS"/>
                <a:cs typeface="Avenir Black Oblique"/>
                <a:sym typeface="Comic Sans MS"/>
              </a:rPr>
              <a:t>un pays dans lequel les gens parlent français</a:t>
            </a:r>
          </a:p>
          <a:p>
            <a:pPr marL="457200" lvl="0" indent="-3810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400" dirty="0">
                <a:latin typeface="Avenir Black Oblique"/>
                <a:ea typeface="Comic Sans MS"/>
                <a:cs typeface="Avenir Black Oblique"/>
                <a:sym typeface="Comic Sans MS"/>
              </a:rPr>
              <a:t>Onésime Reclus a inventé le mot</a:t>
            </a:r>
          </a:p>
          <a:p>
            <a:pPr marL="457200" lvl="0" indent="-3810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400" dirty="0">
                <a:latin typeface="Avenir Black Oblique"/>
                <a:ea typeface="Comic Sans MS"/>
                <a:cs typeface="Avenir Black Oblique"/>
                <a:sym typeface="Comic Sans MS"/>
              </a:rPr>
              <a:t>plus que juste une nationalité</a:t>
            </a:r>
          </a:p>
          <a:p>
            <a:pPr marL="457200" lvl="0" indent="-3810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400" dirty="0">
                <a:latin typeface="Avenir Black Oblique"/>
                <a:ea typeface="Comic Sans MS"/>
                <a:cs typeface="Avenir Black Oblique"/>
                <a:sym typeface="Comic Sans MS"/>
              </a:rPr>
              <a:t>&lt;&lt;une patrie sans frontières&gt;&gt;</a:t>
            </a:r>
          </a:p>
          <a:p>
            <a:pPr marL="457200" lvl="0" indent="-3810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400" dirty="0">
                <a:latin typeface="Avenir Black Oblique"/>
                <a:ea typeface="Comic Sans MS"/>
                <a:cs typeface="Avenir Black Oblique"/>
                <a:sym typeface="Comic Sans MS"/>
              </a:rPr>
              <a:t>&lt;&lt;une culture vivante&gt;&gt;</a:t>
            </a:r>
          </a:p>
          <a:p>
            <a:pPr marL="457200" lvl="0" indent="-3810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400" dirty="0">
                <a:latin typeface="Avenir Black Oblique"/>
                <a:ea typeface="Comic Sans MS"/>
                <a:cs typeface="Avenir Black Oblique"/>
                <a:sym typeface="Comic Sans MS"/>
              </a:rPr>
              <a:t>un instrument pour créer des solutions pour les crises mondiales et pour changer les choses.</a:t>
            </a:r>
          </a:p>
          <a:p>
            <a:pPr marL="457200" lvl="0" indent="-3810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400" dirty="0">
                <a:latin typeface="Avenir Black Oblique"/>
                <a:ea typeface="Comic Sans MS"/>
                <a:cs typeface="Avenir Black Oblique"/>
                <a:sym typeface="Comic Sans MS"/>
              </a:rPr>
              <a:t>UN MOT TRÈS, TRÈS COMPLEXE</a:t>
            </a:r>
          </a:p>
          <a:p>
            <a:pPr marL="457200" lvl="0" indent="-3810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400" dirty="0">
                <a:latin typeface="Avenir Black Oblique"/>
                <a:ea typeface="Comic Sans MS"/>
                <a:cs typeface="Avenir Black Oblique"/>
                <a:sym typeface="Comic Sans MS"/>
              </a:rPr>
              <a:t>c’est forte aujourd’hui</a:t>
            </a:r>
          </a:p>
          <a:p>
            <a:pPr marL="457200" lvl="0" indent="-3810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400" dirty="0">
                <a:latin typeface="Avenir Black Oblique"/>
                <a:ea typeface="Comic Sans MS"/>
                <a:cs typeface="Avenir Black Oblique"/>
                <a:sym typeface="Comic Sans MS"/>
              </a:rPr>
              <a:t>nous sommes dans le futur de la francophonie</a:t>
            </a:r>
          </a:p>
          <a:p>
            <a:pPr marL="457200" lvl="0" indent="-3810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400" dirty="0">
                <a:latin typeface="Avenir Black Oblique"/>
                <a:ea typeface="Comic Sans MS"/>
                <a:cs typeface="Avenir Black Oblique"/>
                <a:sym typeface="Comic Sans MS"/>
              </a:rPr>
              <a:t>un lien entre la France et les autres pays qui parlent français</a:t>
            </a:r>
          </a:p>
          <a:p>
            <a:endParaRPr lang="en" sz="2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" sz="24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9278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200" dirty="0">
                <a:latin typeface="Avenir Black Oblique"/>
                <a:ea typeface="Comic Sans MS"/>
                <a:cs typeface="Avenir Black Oblique"/>
                <a:sym typeface="Comic Sans MS"/>
              </a:rPr>
              <a:t>QUELQUES PAYS FRANCOPHONES: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800" dirty="0">
                <a:latin typeface="Avenir Black Oblique"/>
                <a:ea typeface="Comic Sans MS"/>
                <a:cs typeface="Avenir Black Oblique"/>
                <a:sym typeface="Comic Sans MS"/>
              </a:rPr>
              <a:t>Montréal</a:t>
            </a:r>
          </a:p>
          <a:p>
            <a:pPr marL="457200" lvl="0" indent="-4064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800" dirty="0">
                <a:latin typeface="Avenir Black Oblique"/>
                <a:ea typeface="Comic Sans MS"/>
                <a:cs typeface="Avenir Black Oblique"/>
                <a:sym typeface="Comic Sans MS"/>
              </a:rPr>
              <a:t>les trois pays du Maghreb: le Maroc, la Tunisie, et l’Algérie</a:t>
            </a:r>
          </a:p>
          <a:p>
            <a:pPr marL="457200" lvl="0" indent="-4064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800" dirty="0">
                <a:latin typeface="Avenir Black Oblique"/>
                <a:ea typeface="Comic Sans MS"/>
                <a:cs typeface="Avenir Black Oblique"/>
                <a:sym typeface="Comic Sans MS"/>
              </a:rPr>
              <a:t>Le Luxembourg</a:t>
            </a:r>
          </a:p>
          <a:p>
            <a:pPr marL="457200" lvl="0" indent="-4064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800" dirty="0">
                <a:latin typeface="Avenir Black Oblique"/>
                <a:ea typeface="Comic Sans MS"/>
                <a:cs typeface="Avenir Black Oblique"/>
                <a:sym typeface="Comic Sans MS"/>
              </a:rPr>
              <a:t>La Belgique</a:t>
            </a:r>
          </a:p>
          <a:p>
            <a:pPr marL="457200" lvl="0" indent="-4064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800" dirty="0">
                <a:latin typeface="Avenir Black Oblique"/>
                <a:ea typeface="Comic Sans MS"/>
                <a:cs typeface="Avenir Black Oblique"/>
                <a:sym typeface="Comic Sans MS"/>
              </a:rPr>
              <a:t>La Suisse</a:t>
            </a:r>
          </a:p>
          <a:p>
            <a:pPr marL="457200" lvl="0" indent="-4064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800" dirty="0">
                <a:latin typeface="Avenir Black Oblique"/>
                <a:ea typeface="Comic Sans MS"/>
                <a:cs typeface="Avenir Black Oblique"/>
                <a:sym typeface="Comic Sans MS"/>
              </a:rPr>
              <a:t>Le Mali</a:t>
            </a:r>
          </a:p>
          <a:p>
            <a:pPr marL="457200" lvl="0" indent="-4064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800" dirty="0">
                <a:latin typeface="Avenir Black Oblique"/>
                <a:ea typeface="Comic Sans MS"/>
                <a:cs typeface="Avenir Black Oblique"/>
                <a:sym typeface="Comic Sans MS"/>
              </a:rPr>
              <a:t>Le Canada </a:t>
            </a:r>
          </a:p>
          <a:p>
            <a:pPr marL="457200" lvl="0" indent="-4064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800" dirty="0">
                <a:latin typeface="Avenir Black Oblique"/>
                <a:ea typeface="Comic Sans MS"/>
                <a:cs typeface="Avenir Black Oblique"/>
                <a:sym typeface="Comic Sans MS"/>
              </a:rPr>
              <a:t>Le Sénégal</a:t>
            </a:r>
          </a:p>
          <a:p>
            <a:pPr marL="457200" lvl="0" indent="-4064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800" dirty="0">
                <a:latin typeface="Avenir Black Oblique"/>
                <a:ea typeface="Comic Sans MS"/>
                <a:cs typeface="Avenir Black Oblique"/>
                <a:sym typeface="Comic Sans MS"/>
              </a:rPr>
              <a:t>L’Haïti</a:t>
            </a:r>
          </a:p>
          <a:p>
            <a:pPr marL="457200" lvl="0" indent="-4064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sz="2800" dirty="0">
                <a:latin typeface="Avenir Black Oblique"/>
                <a:ea typeface="Comic Sans MS"/>
                <a:cs typeface="Avenir Black Oblique"/>
                <a:sym typeface="Comic Sans MS"/>
              </a:rPr>
              <a:t>La Syrie et Le </a:t>
            </a:r>
            <a:r>
              <a:rPr lang="en" sz="2800" dirty="0" smtClean="0">
                <a:latin typeface="Avenir Black Oblique"/>
                <a:ea typeface="Comic Sans MS"/>
                <a:cs typeface="Avenir Black Oblique"/>
                <a:sym typeface="Comic Sans MS"/>
              </a:rPr>
              <a:t>Liban</a:t>
            </a:r>
            <a:endParaRPr lang="en" sz="2800" dirty="0">
              <a:latin typeface="Avenir Black Oblique"/>
              <a:ea typeface="Comic Sans MS"/>
              <a:cs typeface="Avenir Black Oblique"/>
              <a:sym typeface="Comic Sans MS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dirty="0">
                <a:latin typeface="Avenir Black Oblique"/>
                <a:ea typeface="Comic Sans MS"/>
                <a:cs typeface="Avenir Black Oblique"/>
                <a:sym typeface="Comic Sans MS"/>
              </a:rPr>
              <a:t>La Piastre Syrienne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174919" y="2321200"/>
            <a:ext cx="4320880" cy="269321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1" name="Shape 101"/>
          <p:cNvSpPr/>
          <p:nvPr/>
        </p:nvSpPr>
        <p:spPr>
          <a:xfrm>
            <a:off x="4648200" y="2321253"/>
            <a:ext cx="4402350" cy="269311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5000" dirty="0">
                <a:latin typeface="Avenir Black Oblique"/>
                <a:ea typeface="Comic Sans MS"/>
                <a:cs typeface="Avenir Black Oblique"/>
                <a:sym typeface="Comic Sans MS"/>
              </a:rPr>
              <a:t>LE MALI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dirty="0">
                <a:latin typeface="Avenir Black Oblique"/>
                <a:ea typeface="Comic Sans MS"/>
                <a:cs typeface="Avenir Black Oblique"/>
                <a:sym typeface="Comic Sans MS"/>
              </a:rPr>
              <a:t>LA POPULATION:12 MILLIONS GENS</a:t>
            </a:r>
          </a:p>
          <a:p>
            <a:pPr marL="457200" lvl="0" indent="-4318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dirty="0">
                <a:latin typeface="Avenir Black Oblique"/>
                <a:ea typeface="Comic Sans MS"/>
                <a:cs typeface="Avenir Black Oblique"/>
                <a:sym typeface="Comic Sans MS"/>
              </a:rPr>
              <a:t>2 fois plus grande que Paris</a:t>
            </a:r>
          </a:p>
          <a:p>
            <a:pPr marL="457200" lvl="0" indent="-4318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dirty="0">
                <a:latin typeface="Avenir Black Oblique"/>
                <a:ea typeface="Comic Sans MS"/>
                <a:cs typeface="Avenir Black Oblique"/>
                <a:sym typeface="Comic Sans MS"/>
              </a:rPr>
              <a:t>21% des gens parlent français</a:t>
            </a:r>
          </a:p>
          <a:p>
            <a:pPr marL="457200" lvl="0" indent="-4318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dirty="0">
                <a:latin typeface="Avenir Black Oblique"/>
                <a:ea typeface="Comic Sans MS"/>
                <a:cs typeface="Avenir Black Oblique"/>
                <a:sym typeface="Comic Sans MS"/>
              </a:rPr>
              <a:t>80% parlent Bambara</a:t>
            </a:r>
          </a:p>
          <a:p>
            <a:pPr marL="457200" lvl="0" indent="-4318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dirty="0">
                <a:latin typeface="Avenir Black Oblique"/>
                <a:ea typeface="Comic Sans MS"/>
                <a:cs typeface="Avenir Black Oblique"/>
                <a:sym typeface="Comic Sans MS"/>
              </a:rPr>
              <a:t>Le Mali était une colonie française.</a:t>
            </a:r>
          </a:p>
          <a:p>
            <a:pPr marL="457200" lvl="0" indent="-4318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dirty="0">
                <a:latin typeface="Avenir Black Oblique"/>
                <a:ea typeface="Comic Sans MS"/>
                <a:cs typeface="Avenir Black Oblique"/>
                <a:sym typeface="Comic Sans MS"/>
              </a:rPr>
              <a:t>Il a obtenu son indépendence 1960.</a:t>
            </a:r>
          </a:p>
          <a:p>
            <a:pPr marL="457200" lvl="0" indent="-4318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dirty="0">
                <a:latin typeface="Avenir Black Oblique"/>
                <a:ea typeface="Comic Sans MS"/>
                <a:cs typeface="Avenir Black Oblique"/>
                <a:sym typeface="Comic Sans MS"/>
              </a:rPr>
              <a:t>Il utilise la langue française dans le gouvernement et à l’école.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5000" dirty="0">
                <a:latin typeface="Avenir Black Oblique"/>
                <a:ea typeface="Comic Sans MS"/>
                <a:cs typeface="Avenir Black Oblique"/>
                <a:sym typeface="Comic Sans MS"/>
              </a:rPr>
              <a:t>LA BELGIQUE 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dirty="0">
                <a:latin typeface="Avenir Black Oblique"/>
                <a:ea typeface="Comic Sans MS"/>
                <a:cs typeface="Avenir Black Oblique"/>
                <a:sym typeface="Comic Sans MS"/>
              </a:rPr>
              <a:t>en Europe</a:t>
            </a:r>
          </a:p>
          <a:p>
            <a:pPr marL="457200" lvl="0" indent="-4318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dirty="0">
                <a:latin typeface="Avenir Black Oblique"/>
                <a:ea typeface="Comic Sans MS"/>
                <a:cs typeface="Avenir Black Oblique"/>
                <a:sym typeface="Comic Sans MS"/>
              </a:rPr>
              <a:t>l’Allemagne</a:t>
            </a:r>
          </a:p>
          <a:p>
            <a:pPr marL="457200" lvl="0" indent="-431800" rtl="0">
              <a:buClr>
                <a:schemeClr val="lt1"/>
              </a:buClr>
              <a:buSzPct val="100000"/>
              <a:buFont typeface="Comic Sans MS"/>
              <a:buChar char="★"/>
            </a:pPr>
            <a:r>
              <a:rPr lang="en" dirty="0">
                <a:latin typeface="Avenir Black Oblique"/>
                <a:ea typeface="Comic Sans MS"/>
                <a:cs typeface="Avenir Black Oblique"/>
                <a:sym typeface="Comic Sans MS"/>
              </a:rPr>
              <a:t>bonne rélation entre la France et la </a:t>
            </a:r>
            <a:r>
              <a:rPr lang="en" dirty="0" smtClean="0">
                <a:latin typeface="Avenir Black Oblique"/>
                <a:ea typeface="Comic Sans MS"/>
                <a:cs typeface="Avenir Black Oblique"/>
                <a:sym typeface="Comic Sans MS"/>
              </a:rPr>
              <a:t>Belgique</a:t>
            </a:r>
            <a:endParaRPr lang="en" dirty="0">
              <a:latin typeface="Avenir Black Oblique"/>
              <a:ea typeface="Comic Sans MS"/>
              <a:cs typeface="Avenir Black Oblique"/>
              <a:sym typeface="Comic Sans MS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Macintosh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steps</vt:lpstr>
      <vt:lpstr>LE JEU DU JOUR: </vt:lpstr>
      <vt:lpstr>QU’EST-CE QUE C’EST &lt;&lt;LA FRANCOPHONIE&gt;&gt;????</vt:lpstr>
      <vt:lpstr>QUELQUES PAYS FRANCOPHONES:</vt:lpstr>
      <vt:lpstr>La Piastre Syrienne</vt:lpstr>
      <vt:lpstr>LE MALI</vt:lpstr>
      <vt:lpstr>LA BELGIQUE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JEU DU JOUR: </dc:title>
  <cp:lastModifiedBy>Laura</cp:lastModifiedBy>
  <cp:revision>1</cp:revision>
  <dcterms:modified xsi:type="dcterms:W3CDTF">2013-12-05T04:14:56Z</dcterms:modified>
</cp:coreProperties>
</file>